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42</c:v>
                </c:pt>
                <c:pt idx="1">
                  <c:v>44</c:v>
                </c:pt>
                <c:pt idx="2">
                  <c:v>41</c:v>
                </c:pt>
                <c:pt idx="3">
                  <c:v>43</c:v>
                </c:pt>
                <c:pt idx="4">
                  <c:v>42</c:v>
                </c:pt>
                <c:pt idx="5">
                  <c:v>46</c:v>
                </c:pt>
                <c:pt idx="6">
                  <c:v>42</c:v>
                </c:pt>
                <c:pt idx="7">
                  <c:v>45</c:v>
                </c:pt>
                <c:pt idx="8">
                  <c:v>46</c:v>
                </c:pt>
                <c:pt idx="9">
                  <c:v>44</c:v>
                </c:pt>
                <c:pt idx="10">
                  <c:v>43</c:v>
                </c:pt>
                <c:pt idx="11">
                  <c:v>40</c:v>
                </c:pt>
                <c:pt idx="12">
                  <c:v>48</c:v>
                </c:pt>
                <c:pt idx="13">
                  <c:v>46</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35</c:v>
                </c:pt>
                <c:pt idx="2">
                  <c:v>30</c:v>
                </c:pt>
                <c:pt idx="3">
                  <c:v>32</c:v>
                </c:pt>
                <c:pt idx="4">
                  <c:v>35</c:v>
                </c:pt>
                <c:pt idx="5">
                  <c:v>29</c:v>
                </c:pt>
                <c:pt idx="6">
                  <c:v>25</c:v>
                </c:pt>
                <c:pt idx="7">
                  <c:v>29</c:v>
                </c:pt>
                <c:pt idx="8">
                  <c:v>33</c:v>
                </c:pt>
                <c:pt idx="9">
                  <c:v>31</c:v>
                </c:pt>
                <c:pt idx="10">
                  <c:v>27</c:v>
                </c:pt>
                <c:pt idx="11">
                  <c:v>35</c:v>
                </c:pt>
                <c:pt idx="12">
                  <c:v>33</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47</c:v>
                </c:pt>
                <c:pt idx="2">
                  <c:v>42</c:v>
                </c:pt>
                <c:pt idx="3">
                  <c:v>50</c:v>
                </c:pt>
                <c:pt idx="4">
                  <c:v>44</c:v>
                </c:pt>
                <c:pt idx="5">
                  <c:v>40</c:v>
                </c:pt>
                <c:pt idx="6">
                  <c:v>45</c:v>
                </c:pt>
                <c:pt idx="7">
                  <c:v>42</c:v>
                </c:pt>
                <c:pt idx="8">
                  <c:v>45</c:v>
                </c:pt>
                <c:pt idx="9">
                  <c:v>45</c:v>
                </c:pt>
                <c:pt idx="10">
                  <c:v>45</c:v>
                </c:pt>
                <c:pt idx="11">
                  <c:v>50</c:v>
                </c:pt>
                <c:pt idx="12">
                  <c:v>48</c:v>
                </c:pt>
                <c:pt idx="13">
                  <c:v>50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33</c:v>
                </c:pt>
                <c:pt idx="2">
                  <c:v>29</c:v>
                </c:pt>
                <c:pt idx="3">
                  <c:v>25</c:v>
                </c:pt>
                <c:pt idx="4">
                  <c:v>30</c:v>
                </c:pt>
                <c:pt idx="5">
                  <c:v>27</c:v>
                </c:pt>
                <c:pt idx="6">
                  <c:v>29</c:v>
                </c:pt>
                <c:pt idx="7">
                  <c:v>30</c:v>
                </c:pt>
                <c:pt idx="8">
                  <c:v>31</c:v>
                </c:pt>
                <c:pt idx="9">
                  <c:v>29</c:v>
                </c:pt>
                <c:pt idx="10">
                  <c:v>34</c:v>
                </c:pt>
                <c:pt idx="11">
                  <c:v>30</c:v>
                </c:pt>
                <c:pt idx="12">
                  <c:v>28</c:v>
                </c:pt>
                <c:pt idx="13">
                  <c:v>27</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43</c:v>
                </c:pt>
                <c:pt idx="1">
                  <c:v>44</c:v>
                </c:pt>
                <c:pt idx="2">
                  <c:v>45</c:v>
                </c:pt>
                <c:pt idx="3">
                  <c:v>42</c:v>
                </c:pt>
                <c:pt idx="4">
                  <c:v>49</c:v>
                </c:pt>
                <c:pt idx="5">
                  <c:v>42</c:v>
                </c:pt>
                <c:pt idx="6">
                  <c:v>47</c:v>
                </c:pt>
                <c:pt idx="7">
                  <c:v>40</c:v>
                </c:pt>
                <c:pt idx="8">
                  <c:v>40</c:v>
                </c:pt>
                <c:pt idx="9">
                  <c:v>41</c:v>
                </c:pt>
                <c:pt idx="10">
                  <c:v>40</c:v>
                </c:pt>
                <c:pt idx="11">
                  <c:v>44</c:v>
                </c:pt>
                <c:pt idx="12">
                  <c:v>45</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30</c:v>
                </c:pt>
                <c:pt idx="1">
                  <c:v>31</c:v>
                </c:pt>
                <c:pt idx="2">
                  <c:v>35</c:v>
                </c:pt>
                <c:pt idx="3">
                  <c:v>26</c:v>
                </c:pt>
                <c:pt idx="4">
                  <c:v>27</c:v>
                </c:pt>
                <c:pt idx="5">
                  <c:v>32</c:v>
                </c:pt>
                <c:pt idx="6">
                  <c:v>31</c:v>
                </c:pt>
                <c:pt idx="7">
                  <c:v>25</c:v>
                </c:pt>
                <c:pt idx="8">
                  <c:v>30</c:v>
                </c:pt>
                <c:pt idx="9">
                  <c:v>34</c:v>
                </c:pt>
                <c:pt idx="10">
                  <c:v>33</c:v>
                </c:pt>
                <c:pt idx="11">
                  <c:v>33</c:v>
                </c:pt>
                <c:pt idx="12">
                  <c:v>34</c:v>
                </c:pt>
                <c:pt idx="13">
                  <c:v>31</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highly dynamic, driven primarily by expanding e-commerce platforms, technological innovations, and evolving customer preference towards educational and eco-friendly toys. Major players are focused on integrating technology and interactive elements into their products, while keeping an emphasis on child safety. Pop culture and entertainment tie-ins also play a significant role in product demand. Market growth is further underpinned by the rising disposable income in developing countries and the growing importance of toys in child development. Future prospects are promising as manufacturers continue to innovate and explore new market segments including smart and connected toys.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Rapid technology development, particularly in the areas of robotics and artificial intelligence, has significantly reshaped the global toy market. Technology-centric toys like drones, mobile app-enabled toys, educational tech-toys are increasingly gaining traction among consumers. Toy-makers are deploying advanced technologies to create interactive, engaging, and educative toys that favor the children's mental and physical development. This technological evolution in product design and functionality is a significant enabler of market growth.
Changing Consumer Behavior &amp; E-commerce Expansion: The changing consumer behavior, influenced by increasing internet penetration and digital savvy customers, significantly impacts the global toy market. E-commerce platforms are offering a wider variety of toys ranging from traditional action figures to tech-enabled toys, educational board games, providing consumers with a more comprehensive choice, ease of purchase, and often discounted prices. With the restrictions caused by Covid-19, the demand for toys through online platforms has surged, making e-commerce a game-changer in the toy market.</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heavily impacted by pop culture trends, making it a top key driver in the sector. Innovations in toys and games are often inspired by various popular figures, movies, and animation series that seize the attention of kids. For instance, the Star Wars action figures erupted in the market after the franchise's movie release and continue to be cherished by children (and adults) decades later. The success of these action figures is a testament to the impact that pop-culture has on the toy industry.
Moreover, the trend doesn't merely end at action figures; it extends to other forms of toys as well. The phenomena of Transformers, My Little Pony, or Barbie are all linked to popular TV shows and movies, and their success can be traced back to the popularity of their associated media. The toys themselves act as extensions of the child's engagement with the show or movie and allow the fantasy to be taken a step further, into the real world.
Pop culture's influence also extends into educational toys, with many brands incorporating popular characters to teach children various skills, like Lego's Harry Potter-themed sets that promote creativity and fine motor skills. As pop culture continues to evolve, the toy industry is likely to keep utilizing popular figures, themes, and concepts as significant motivators for toy innovation. Pop culture trends will thus continue to be the pulse that drives the heartbeat of the toy manufacturing world.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Influence of Pop-Culture Trends on Toy Innovations</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has been experiencing significant growth over the past few years. However, high initial investment and setup costs pose a significant challenge to the market’s further expansion. Multitudes of costs such as manufacturing, safety certification, product design, marketing, and distribution, can be a daunting prospect for new entrants and can slow the growth trend. These substantial costs further discourage small and medium enterprises from participating or innovating in the industry, thus hampering the overall market dynamism.
Additionally, the toy industry is also characterised by a high rate of product obsolescence, which means continuous investments in product development are necessary to stay competitive. Therefore, the combination of high setup costs and rapid product turnover can represent a challenging landscape for both existing market players and potential entrants. These factors can lead to a decreased diversity of products and higher consumer prices, thereby potentially inhibiting the overall growth of the global toy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Machine Learning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Healthcare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Finance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established in 1976, is a multinational technology company headquartered in Cupertino, California, United States. It is known for designing, developing, and selling consumer electronics, computer software, and online services. Its flagship product includes the line of iPhones. The company's product portfolio also include Mac, iPod, iPad, Apple Watch, Apple TV, software platforms (iOS, macOS, watchOS and tvOS), and online services (iTunes, iOS App Store, Mac App Store, Apple Music, iCloud). Today, Apple has a significant presence worldwide and is considered one of the Big Tech technology companies, along with Amazon, Google, Microsoft, and Facebook.</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13688</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2025-09-15T20:02:00Z</dcterms:modified>
</cp:coreProperties>
</file>